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71" r:id="rId3"/>
    <p:sldId id="272" r:id="rId4"/>
    <p:sldId id="259" r:id="rId5"/>
    <p:sldId id="286" r:id="rId6"/>
    <p:sldId id="266" r:id="rId7"/>
    <p:sldId id="287" r:id="rId8"/>
    <p:sldId id="267" r:id="rId9"/>
    <p:sldId id="278" r:id="rId10"/>
    <p:sldId id="277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00EE"/>
    <a:srgbClr val="747474"/>
    <a:srgbClr val="B6B6B6"/>
    <a:srgbClr val="000000"/>
    <a:srgbClr val="6F6F6F"/>
    <a:srgbClr val="1A163E"/>
    <a:srgbClr val="3C3391"/>
    <a:srgbClr val="271E56"/>
    <a:srgbClr val="2B215D"/>
    <a:srgbClr val="211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57" autoAdjust="0"/>
    <p:restoredTop sz="96327" autoAdjust="0"/>
  </p:normalViewPr>
  <p:slideViewPr>
    <p:cSldViewPr snapToGrid="0">
      <p:cViewPr>
        <p:scale>
          <a:sx n="75" d="100"/>
          <a:sy n="75" d="100"/>
        </p:scale>
        <p:origin x="36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5BEAD-886C-4A52-B074-3889DB8B6706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505B8-6AD9-48F5-8918-235DF72FE9A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734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H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51741-A0B3-CC45-8DDF-BC1ED4FACED7}" type="slidenum">
              <a:rPr lang="en-HU" smtClean="0"/>
              <a:t>1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48456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686AAF-778A-00E7-F9E7-C195C3E54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7E1D1A3-D7C1-51F9-102B-8D78F636C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3890996-594A-ACB9-0E23-598B72848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CA6C33-3708-B267-65B0-59F086EC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0C1FB65-F314-BF87-7F67-D19934CD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5593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0037DB-A668-EA8A-42DF-BBB67DE3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87D7257C-F23A-E25D-64F1-95AD04D2E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33EF1F3-205A-C784-8047-240DAC1E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F0C3457-7676-D271-03F2-092CEB9B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A54293-5FA4-3AC9-0015-A1A3644E2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6500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73F726E-C02E-A204-F768-E8FF4BFA37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DA81169-7C70-738A-EBE6-4DD34AD8B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D3D97E-C08A-FA7A-8265-46E443004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FB26718-DC4F-D1F4-731E-E1B91821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35FC154-3BD3-DD01-7B29-5ECF060A3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84460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8970EE-122F-031A-491E-A9622741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DC7AE4-8B0D-5FBC-4242-E334FD970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564613-83A7-817B-47DC-BDE883174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77A8130-8FA8-2A56-C5EB-0921C7D3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BE14551-9DB8-F6E2-45AC-D6DAF1AA0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733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3F3A39-1A3D-CD40-AD57-F1957542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4A541D6-9B54-D2ED-01F0-DA0829696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B38BA1A-67BA-E042-AF39-E3C36E13E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394433-44DF-CC87-D5C5-7ED834DC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CE674B8-1F2E-85D7-83CA-84B84124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522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3FBA02-B75B-18CF-1336-99A57A9C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E9D112-92C9-08F8-E1E7-A97679A6C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F25FB8-2E89-C70E-3E25-DCDCF18A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0AB00D1-B1A1-89A5-DDF3-ED4BD57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8568865-4E71-A765-7FD3-B09CBC11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2CB28B6-08F4-2BB0-38A1-B046609F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643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A3BB19-BE0C-55A3-260B-0644A779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840FBE-6D90-A5D7-00A8-E7E99FAF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4092210-92DF-B243-0365-E68D7A154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16D1DE50-4C42-5355-F094-07A6EC228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3429E78-F8CA-17D9-3972-8B06C87A0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222BEB9-E79A-3BF2-90CB-7A5C41183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EAB95F6-D8BA-DA39-0DE9-308F522C6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B150A8F-98D2-3052-A6F8-631F642C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79106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AC9C5FB-8DBE-C1CB-8BBC-B70D48E77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C247A01-2E16-4334-BD94-EC85C77D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88A187-2672-A876-5F48-B39E665A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7A35CBE-0CE2-76C8-386D-6CA21557D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43673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AFEBEE6-E41C-44DA-3686-672077C3C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D5B59E9-02D1-DD81-9BF7-82718E543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759610E-6BA3-C8C3-2C2B-9F909B8E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2414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D0E972-3F78-39F2-7B2C-61AA30B59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9B2CFDC-B5A3-43E4-5A9A-34D4DEF78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5605E15-6D6F-2616-D5D9-B9B7FE4A0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4FEDF5C-2956-8D98-19B0-FE5F55E2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C50DBC0-676B-984E-79AB-A5E73BFD0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C1BA2CB-86AC-7B0A-0450-6A58C42A7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2817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D3D607-36C5-6C3A-C072-918BF9513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9C21994-9C07-5543-38F3-DA310A8F0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0D323A16-73AA-7BA1-FCD6-305EF66C9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ABD52BC-112C-13B0-6BBF-7418E97D4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0AF5A6C-9DD1-4590-4BD0-95A8C2842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4A5AC77-F799-2D2B-0312-F2C80E19F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746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993C93B-DE64-CBA2-6871-30F47E4C8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52DF3A0-396A-BCE3-17D3-8CDA9FE20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4249972-1E0E-E961-F57D-F388C9544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C10EE-F191-43FF-AD99-A47BD9E5756B}" type="datetimeFigureOut">
              <a:rPr lang="hu-HU" smtClean="0"/>
              <a:t>2024. 01. 26.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BA15649-1475-FB83-3026-E476CC83E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703E07-3D09-E23C-6BFC-5533BDA6E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A90B7-31DB-4309-A4CC-975A54ABB4C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648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685800" y="0"/>
            <a:ext cx="6370" cy="6858000"/>
          </a:xfrm>
          <a:prstGeom prst="rect">
            <a:avLst/>
          </a:prstGeom>
          <a:solidFill>
            <a:srgbClr val="1F1F1F"/>
          </a:solidFill>
        </p:spPr>
        <p:txBody>
          <a:bodyPr/>
          <a:lstStyle/>
          <a:p>
            <a:endParaRPr lang="en-HU" sz="1200"/>
          </a:p>
        </p:txBody>
      </p:sp>
      <p:grpSp>
        <p:nvGrpSpPr>
          <p:cNvPr id="4" name="Group 4"/>
          <p:cNvGrpSpPr/>
          <p:nvPr/>
        </p:nvGrpSpPr>
        <p:grpSpPr>
          <a:xfrm>
            <a:off x="1168401" y="1330143"/>
            <a:ext cx="5916579" cy="4945392"/>
            <a:chOff x="-157479" y="1683135"/>
            <a:chExt cx="11833158" cy="9890782"/>
          </a:xfrm>
        </p:grpSpPr>
        <p:sp>
          <p:nvSpPr>
            <p:cNvPr id="5" name="TextBox 5"/>
            <p:cNvSpPr txBox="1"/>
            <p:nvPr/>
          </p:nvSpPr>
          <p:spPr>
            <a:xfrm>
              <a:off x="-9183" y="11081475"/>
              <a:ext cx="10790790" cy="4924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HU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2024.01.26.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57479" y="1683135"/>
              <a:ext cx="11833158" cy="3323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HU" sz="36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Bemutatkozik a</a:t>
              </a:r>
              <a:br>
                <a:rPr lang="en-HU" sz="36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</a:br>
              <a:r>
                <a:rPr lang="en-HU" sz="3600" b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Dusza Árpád Programozóműhely</a:t>
              </a:r>
              <a:endParaRPr lang="en-US" sz="4000" b="1" dirty="0">
                <a:solidFill>
                  <a:srgbClr val="1F1F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A5CF7028-02A9-CBC4-8026-F9131D5B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003" y="3878666"/>
            <a:ext cx="2881945" cy="84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64770A8-6D1D-D09F-63A3-8F614F551E39}"/>
              </a:ext>
            </a:extLst>
          </p:cNvPr>
          <p:cNvCxnSpPr>
            <a:cxnSpLocks/>
          </p:cNvCxnSpPr>
          <p:nvPr/>
        </p:nvCxnSpPr>
        <p:spPr>
          <a:xfrm>
            <a:off x="1168400" y="3178774"/>
            <a:ext cx="189132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Ábra 18">
            <a:extLst>
              <a:ext uri="{FF2B5EF4-FFF2-40B4-BE49-F238E27FC236}">
                <a16:creationId xmlns:a16="http://schemas.microsoft.com/office/drawing/2014/main" id="{8D3838D2-E274-03C2-7E0E-8C8A93F95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2090" y="828685"/>
            <a:ext cx="5200630" cy="5200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000">
        <p:fade/>
      </p:transition>
    </mc:Choice>
    <mc:Fallback>
      <p:transition spd="med" advClick="0" advTm="9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ím 1">
            <a:extLst>
              <a:ext uri="{FF2B5EF4-FFF2-40B4-BE49-F238E27FC236}">
                <a16:creationId xmlns:a16="http://schemas.microsoft.com/office/drawing/2014/main" id="{A5B71291-8904-56CA-14FA-1C63F951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578" y="3291127"/>
            <a:ext cx="4610768" cy="1181100"/>
          </a:xfrm>
        </p:spPr>
        <p:txBody>
          <a:bodyPr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hu-HU" sz="36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Webes felület</a:t>
            </a:r>
            <a:br>
              <a:rPr lang="hu-HU" sz="3600" b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</a:br>
            <a:r>
              <a:rPr lang="hu-HU" sz="2200" b="1" dirty="0">
                <a:solidFill>
                  <a:srgbClr val="6200E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(ÚJ!)</a:t>
            </a:r>
            <a:br>
              <a:rPr lang="hu-HU" sz="3600" b="1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</a:br>
            <a:endParaRPr lang="hu-HU" sz="3600" i="1" cap="small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cs typeface="Baloo Tamma 2" pitchFamily="2" charset="-18"/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DE41612-60AD-55DD-9556-59FFDB9D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5725"/>
            <a:ext cx="523875" cy="5238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A48C1F5F-0E95-1BC1-FAB4-D1FE4F1AD5CF}"/>
              </a:ext>
            </a:extLst>
          </p:cNvPr>
          <p:cNvCxnSpPr/>
          <p:nvPr/>
        </p:nvCxnSpPr>
        <p:spPr>
          <a:xfrm>
            <a:off x="4667250" y="1963835"/>
            <a:ext cx="28575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zövegdoboz 2">
            <a:extLst>
              <a:ext uri="{FF2B5EF4-FFF2-40B4-BE49-F238E27FC236}">
                <a16:creationId xmlns:a16="http://schemas.microsoft.com/office/drawing/2014/main" id="{9AD18069-DABD-4165-A53F-23F2747DD283}"/>
              </a:ext>
            </a:extLst>
          </p:cNvPr>
          <p:cNvSpPr txBox="1"/>
          <p:nvPr/>
        </p:nvSpPr>
        <p:spPr>
          <a:xfrm>
            <a:off x="6310141" y="6332204"/>
            <a:ext cx="798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0"/>
                <a:cs typeface="Baloo Tamma 2" pitchFamily="2" charset="0"/>
              </a:rPr>
              <a:t>classmate.hype.cool</a:t>
            </a:r>
            <a:endParaRPr lang="hu-H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0"/>
              <a:cs typeface="Baloo Tamma 2" pitchFamily="2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4EE1D892-DEF0-6339-4C65-64A0B0532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4212" y="3724282"/>
            <a:ext cx="2857500" cy="2857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432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>
            <a:extLst>
              <a:ext uri="{FF2B5EF4-FFF2-40B4-BE49-F238E27FC236}">
                <a16:creationId xmlns:a16="http://schemas.microsoft.com/office/drawing/2014/main" id="{219D0035-AB3A-92C0-3F78-F5B81B3AAF79}"/>
              </a:ext>
            </a:extLst>
          </p:cNvPr>
          <p:cNvSpPr txBox="1"/>
          <p:nvPr/>
        </p:nvSpPr>
        <p:spPr>
          <a:xfrm>
            <a:off x="508000" y="4648200"/>
            <a:ext cx="3860800" cy="732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400"/>
              </a:lnSpc>
              <a:spcBef>
                <a:spcPct val="0"/>
              </a:spcBef>
            </a:pPr>
            <a:r>
              <a:rPr lang="hu-HU" sz="4400" b="1" dirty="0">
                <a:solidFill>
                  <a:srgbClr val="1F1F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mentorok</a:t>
            </a:r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1DDFA6FA-520B-6A86-8EC9-2D292BB3EB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5195" y="722521"/>
            <a:ext cx="2035819" cy="2762675"/>
          </a:xfrm>
          <a:prstGeom prst="rect">
            <a:avLst/>
          </a:prstGeom>
        </p:spPr>
      </p:pic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A9C613DD-36E9-A882-4BAF-651CDEF80A60}"/>
              </a:ext>
            </a:extLst>
          </p:cNvPr>
          <p:cNvCxnSpPr>
            <a:cxnSpLocks/>
          </p:cNvCxnSpPr>
          <p:nvPr/>
        </p:nvCxnSpPr>
        <p:spPr>
          <a:xfrm>
            <a:off x="1536700" y="5470606"/>
            <a:ext cx="1219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églalap 2">
            <a:extLst>
              <a:ext uri="{FF2B5EF4-FFF2-40B4-BE49-F238E27FC236}">
                <a16:creationId xmlns:a16="http://schemas.microsoft.com/office/drawing/2014/main" id="{28ABF7BB-905C-E634-9C02-1D7A2951EB93}"/>
              </a:ext>
            </a:extLst>
          </p:cNvPr>
          <p:cNvSpPr/>
          <p:nvPr/>
        </p:nvSpPr>
        <p:spPr>
          <a:xfrm>
            <a:off x="0" y="15240"/>
            <a:ext cx="12192000" cy="9120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4355856-C84B-C463-EC72-BE1832E0A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9478" y="146790"/>
            <a:ext cx="1961322" cy="5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6">
            <a:extLst>
              <a:ext uri="{FF2B5EF4-FFF2-40B4-BE49-F238E27FC236}">
                <a16:creationId xmlns:a16="http://schemas.microsoft.com/office/drawing/2014/main" id="{A1D8C390-E66C-7B43-104C-654C0A18B566}"/>
              </a:ext>
            </a:extLst>
          </p:cNvPr>
          <p:cNvSpPr txBox="1"/>
          <p:nvPr/>
        </p:nvSpPr>
        <p:spPr>
          <a:xfrm>
            <a:off x="711200" y="418990"/>
            <a:ext cx="65786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"/>
              </a:lnSpc>
            </a:pP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BEMUTATKOZIK A</a:t>
            </a:r>
            <a:r>
              <a:rPr lang="hu-HU" sz="10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 ÁRPÁD PROGRAMOZÓMŰHELY</a:t>
            </a:r>
            <a:endParaRPr lang="en-US" sz="1200" dirty="0">
              <a:solidFill>
                <a:srgbClr val="1F1F1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00"/>
              </a:lnSpc>
            </a:pPr>
            <a:endParaRPr lang="en-US" sz="1000" spc="29" dirty="0">
              <a:solidFill>
                <a:srgbClr val="1F1F1F"/>
              </a:solidFill>
              <a:latin typeface="Public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CF3024-E742-ABD7-16DC-55DC088F81C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89625" y="960114"/>
            <a:ext cx="2554929" cy="2554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3A0E3A6-4A4D-EED9-DB2A-F4C9B660CD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1074" y="1015317"/>
            <a:ext cx="2499726" cy="2499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2FE60B-3561-A3B5-B2F6-FA2452B559B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2473" y="4180684"/>
            <a:ext cx="1534984" cy="2298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0F4F7D-F4D7-C3F8-B2EE-E5A614A29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457" y="4144645"/>
            <a:ext cx="2336800" cy="233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62D1D-6CE8-7284-C4CA-9E938095EC46}"/>
              </a:ext>
            </a:extLst>
          </p:cNvPr>
          <p:cNvSpPr txBox="1"/>
          <p:nvPr/>
        </p:nvSpPr>
        <p:spPr>
          <a:xfrm>
            <a:off x="4239796" y="3518699"/>
            <a:ext cx="17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Marhefka István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F78E3-F833-147A-68DA-23485C751F97}"/>
              </a:ext>
            </a:extLst>
          </p:cNvPr>
          <p:cNvSpPr txBox="1"/>
          <p:nvPr/>
        </p:nvSpPr>
        <p:spPr>
          <a:xfrm>
            <a:off x="6909458" y="3531335"/>
            <a:ext cx="17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Miglász Dániel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6E82F4-FF7E-89BF-C4F7-049B52BEF2FB}"/>
              </a:ext>
            </a:extLst>
          </p:cNvPr>
          <p:cNvSpPr txBox="1"/>
          <p:nvPr/>
        </p:nvSpPr>
        <p:spPr>
          <a:xfrm>
            <a:off x="9818415" y="3547873"/>
            <a:ext cx="17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Korom Szilárd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6740DD-7740-1B6C-A805-DB44E8872908}"/>
              </a:ext>
            </a:extLst>
          </p:cNvPr>
          <p:cNvSpPr txBox="1"/>
          <p:nvPr/>
        </p:nvSpPr>
        <p:spPr>
          <a:xfrm>
            <a:off x="7519057" y="6516448"/>
            <a:ext cx="13483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Badics Alex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1A9628-30E4-9DFB-22B6-AF709A1C08AF}"/>
              </a:ext>
            </a:extLst>
          </p:cNvPr>
          <p:cNvSpPr txBox="1"/>
          <p:nvPr/>
        </p:nvSpPr>
        <p:spPr>
          <a:xfrm>
            <a:off x="4775857" y="6531688"/>
            <a:ext cx="1750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Viczián István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58AE62-FAB8-ACCE-DBE9-6DF91B5751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098" b="34542"/>
          <a:stretch/>
        </p:blipFill>
        <p:spPr>
          <a:xfrm>
            <a:off x="9486900" y="3924139"/>
            <a:ext cx="2336801" cy="25549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AB3D6F7-6078-2590-036E-781B9FA980FF}"/>
              </a:ext>
            </a:extLst>
          </p:cNvPr>
          <p:cNvSpPr txBox="1"/>
          <p:nvPr/>
        </p:nvSpPr>
        <p:spPr>
          <a:xfrm>
            <a:off x="9938633" y="6486387"/>
            <a:ext cx="1620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sz="1600" b="1" dirty="0"/>
              <a:t>Hegedűs Tamás</a:t>
            </a:r>
          </a:p>
        </p:txBody>
      </p:sp>
    </p:spTree>
    <p:extLst>
      <p:ext uri="{BB962C8B-B14F-4D97-AF65-F5344CB8AC3E}">
        <p14:creationId xmlns:p14="http://schemas.microsoft.com/office/powerpoint/2010/main" val="3815856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000">
        <p:fade/>
      </p:transition>
    </mc:Choice>
    <mc:Fallback>
      <p:transition spd="med" advClick="0" advTm="9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6F788E70-2AF5-E513-245E-24D620928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8400" y="1712611"/>
            <a:ext cx="4326467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7EEE1D78-3A33-9239-E49A-44F0D452B69B}"/>
              </a:ext>
            </a:extLst>
          </p:cNvPr>
          <p:cNvSpPr txBox="1"/>
          <p:nvPr/>
        </p:nvSpPr>
        <p:spPr>
          <a:xfrm>
            <a:off x="812800" y="5131712"/>
            <a:ext cx="482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</a:t>
            </a:r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Árpád</a:t>
            </a:r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Országos</a:t>
            </a:r>
            <a:endParaRPr lang="en-GB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fontAlgn="base"/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Programozói</a:t>
            </a:r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Emlékverseny</a:t>
            </a:r>
            <a:endParaRPr lang="en-GB" sz="1600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fontAlgn="base"/>
            <a:r>
              <a:rPr lang="en-GB" sz="16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(2008-)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8A37BF02-7055-0D0A-DF5F-75BC28F6F7DA}"/>
              </a:ext>
            </a:extLst>
          </p:cNvPr>
          <p:cNvSpPr txBox="1"/>
          <p:nvPr/>
        </p:nvSpPr>
        <p:spPr>
          <a:xfrm>
            <a:off x="6529454" y="5131712"/>
            <a:ext cx="4223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GB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</a:t>
            </a:r>
            <a:r>
              <a:rPr lang="en-GB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Árpád</a:t>
            </a:r>
            <a:endParaRPr lang="en-GB" sz="160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fontAlgn="base"/>
            <a:r>
              <a:rPr lang="en-GB" sz="1600" b="1" dirty="0" err="1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Programozóműhely</a:t>
            </a:r>
            <a:endParaRPr lang="en-GB" sz="1600" b="1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fontAlgn="base"/>
            <a:r>
              <a:rPr lang="en-GB" sz="16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(2019-)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C95D38B8-896D-88C9-8FAA-B235A7E954B9}"/>
              </a:ext>
            </a:extLst>
          </p:cNvPr>
          <p:cNvSpPr/>
          <p:nvPr/>
        </p:nvSpPr>
        <p:spPr>
          <a:xfrm>
            <a:off x="0" y="15240"/>
            <a:ext cx="12192000" cy="9120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3B2643-572D-3722-091D-80E27D10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9478" y="146790"/>
            <a:ext cx="1961322" cy="5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0601E02E-26E5-7448-F899-61281C551C57}"/>
              </a:ext>
            </a:extLst>
          </p:cNvPr>
          <p:cNvSpPr txBox="1"/>
          <p:nvPr/>
        </p:nvSpPr>
        <p:spPr>
          <a:xfrm>
            <a:off x="711200" y="418990"/>
            <a:ext cx="65786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"/>
              </a:lnSpc>
            </a:pP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BEMUTATKOZIK A</a:t>
            </a:r>
            <a:r>
              <a:rPr lang="hu-HU" sz="10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 ÁRPÁD PROGRAMOZÓMŰHELY</a:t>
            </a:r>
            <a:endParaRPr lang="en-US" sz="1200" dirty="0">
              <a:solidFill>
                <a:srgbClr val="1F1F1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00"/>
              </a:lnSpc>
            </a:pPr>
            <a:endParaRPr lang="en-US" sz="1000" spc="29" dirty="0">
              <a:solidFill>
                <a:srgbClr val="1F1F1F"/>
              </a:solidFill>
              <a:latin typeface="Public Sans"/>
            </a:endParaRPr>
          </a:p>
        </p:txBody>
      </p:sp>
    </p:spTree>
    <p:extLst>
      <p:ext uri="{BB962C8B-B14F-4D97-AF65-F5344CB8AC3E}">
        <p14:creationId xmlns:p14="http://schemas.microsoft.com/office/powerpoint/2010/main" val="3244128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000">
        <p:fade/>
      </p:transition>
    </mc:Choice>
    <mc:Fallback>
      <p:transition spd="med" advClick="0" advTm="9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5600" y="1092200"/>
            <a:ext cx="5588000" cy="71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4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1F1F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Mint mentor</a:t>
            </a:r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E8D911B5-31C9-EE15-5434-D19C020E192A}"/>
              </a:ext>
            </a:extLst>
          </p:cNvPr>
          <p:cNvCxnSpPr>
            <a:cxnSpLocks/>
          </p:cNvCxnSpPr>
          <p:nvPr/>
        </p:nvCxnSpPr>
        <p:spPr>
          <a:xfrm>
            <a:off x="355600" y="1914891"/>
            <a:ext cx="1371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Kép 21">
            <a:extLst>
              <a:ext uri="{FF2B5EF4-FFF2-40B4-BE49-F238E27FC236}">
                <a16:creationId xmlns:a16="http://schemas.microsoft.com/office/drawing/2014/main" id="{472991AD-0190-8B55-1CCC-517F715A9B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6827" y="2159001"/>
            <a:ext cx="10018346" cy="4386467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8B19BDAE-7755-A3B2-BE60-635D3208B8E1}"/>
              </a:ext>
            </a:extLst>
          </p:cNvPr>
          <p:cNvSpPr/>
          <p:nvPr/>
        </p:nvSpPr>
        <p:spPr>
          <a:xfrm>
            <a:off x="0" y="15240"/>
            <a:ext cx="12192000" cy="9120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9F8AD59-7296-484D-7995-4CADBC10B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9478" y="146790"/>
            <a:ext cx="1961322" cy="5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76D5C67B-ECB9-EDCA-FBBF-841ACD7FDA40}"/>
              </a:ext>
            </a:extLst>
          </p:cNvPr>
          <p:cNvSpPr txBox="1"/>
          <p:nvPr/>
        </p:nvSpPr>
        <p:spPr>
          <a:xfrm>
            <a:off x="711200" y="418990"/>
            <a:ext cx="65786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"/>
              </a:lnSpc>
            </a:pP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BEMUTATKOZIK A</a:t>
            </a:r>
            <a:r>
              <a:rPr lang="hu-HU" sz="10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 ÁRPÁD PROGRAMOZÓMŰHELY</a:t>
            </a:r>
            <a:endParaRPr lang="en-US" sz="1200" dirty="0">
              <a:solidFill>
                <a:srgbClr val="1F1F1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00"/>
              </a:lnSpc>
            </a:pPr>
            <a:endParaRPr lang="en-US" sz="1000" spc="29" dirty="0">
              <a:solidFill>
                <a:srgbClr val="1F1F1F"/>
              </a:solidFill>
              <a:latin typeface="Public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000">
        <p:fade/>
      </p:transition>
    </mc:Choice>
    <mc:Fallback>
      <p:transition spd="med" advClick="0" advTm="9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9">
            <a:extLst>
              <a:ext uri="{FF2B5EF4-FFF2-40B4-BE49-F238E27FC236}">
                <a16:creationId xmlns:a16="http://schemas.microsoft.com/office/drawing/2014/main" id="{C9A6E2B1-8164-B48D-FE88-A84B5F31988D}"/>
              </a:ext>
            </a:extLst>
          </p:cNvPr>
          <p:cNvSpPr txBox="1"/>
          <p:nvPr/>
        </p:nvSpPr>
        <p:spPr>
          <a:xfrm>
            <a:off x="704810" y="786456"/>
            <a:ext cx="7700196" cy="6793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>
              <a:lnSpc>
                <a:spcPts val="6400"/>
              </a:lnSpc>
              <a:spcBef>
                <a:spcPct val="0"/>
              </a:spcBef>
            </a:pPr>
            <a:r>
              <a:rPr lang="hu-HU" sz="2400" b="1" dirty="0">
                <a:solidFill>
                  <a:srgbClr val="1F1F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műhelyt sikeresen befejező csapatok</a:t>
            </a:r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F76CD5CD-DE7B-05A9-300C-487ACA4AE74F}"/>
              </a:ext>
            </a:extLst>
          </p:cNvPr>
          <p:cNvCxnSpPr>
            <a:cxnSpLocks/>
          </p:cNvCxnSpPr>
          <p:nvPr/>
        </p:nvCxnSpPr>
        <p:spPr>
          <a:xfrm>
            <a:off x="711200" y="1600200"/>
            <a:ext cx="246406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églalap 1">
            <a:extLst>
              <a:ext uri="{FF2B5EF4-FFF2-40B4-BE49-F238E27FC236}">
                <a16:creationId xmlns:a16="http://schemas.microsoft.com/office/drawing/2014/main" id="{CE52F049-9F03-F38E-4BC2-FB7C39DAE0A9}"/>
              </a:ext>
            </a:extLst>
          </p:cNvPr>
          <p:cNvSpPr/>
          <p:nvPr/>
        </p:nvSpPr>
        <p:spPr>
          <a:xfrm>
            <a:off x="0" y="15240"/>
            <a:ext cx="12192000" cy="9120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8C7E8-4404-0DA5-E250-5B8BFC141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9478" y="146790"/>
            <a:ext cx="1961322" cy="575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16FD70F7-A4BD-CEBC-3FAA-CF4CD744CD2E}"/>
              </a:ext>
            </a:extLst>
          </p:cNvPr>
          <p:cNvSpPr txBox="1"/>
          <p:nvPr/>
        </p:nvSpPr>
        <p:spPr>
          <a:xfrm>
            <a:off x="711200" y="418990"/>
            <a:ext cx="6578600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00"/>
              </a:lnSpc>
            </a:pP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BEMUTATKOZIK A</a:t>
            </a:r>
            <a:r>
              <a:rPr lang="hu-HU" sz="1067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HU" sz="1067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DUSZA ÁRPÁD PROGRAMOZÓMŰHELY</a:t>
            </a:r>
            <a:endParaRPr lang="en-US" sz="1200" dirty="0">
              <a:solidFill>
                <a:srgbClr val="1F1F1F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ts val="1100"/>
              </a:lnSpc>
            </a:pPr>
            <a:endParaRPr lang="en-US" sz="1000" spc="29" dirty="0">
              <a:solidFill>
                <a:srgbClr val="1F1F1F"/>
              </a:solidFill>
              <a:latin typeface="Public Sans"/>
            </a:endParaRP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C781F1F3-196F-4967-55E5-4646905979C3}"/>
              </a:ext>
            </a:extLst>
          </p:cNvPr>
          <p:cNvGraphicFramePr>
            <a:graphicFrameLocks/>
          </p:cNvGraphicFramePr>
          <p:nvPr/>
        </p:nvGraphicFramePr>
        <p:xfrm>
          <a:off x="682844" y="1727475"/>
          <a:ext cx="11153558" cy="49962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39380">
                  <a:extLst>
                    <a:ext uri="{9D8B030D-6E8A-4147-A177-3AD203B41FA5}">
                      <a16:colId xmlns:a16="http://schemas.microsoft.com/office/drawing/2014/main" val="1794470402"/>
                    </a:ext>
                  </a:extLst>
                </a:gridCol>
                <a:gridCol w="2298963">
                  <a:extLst>
                    <a:ext uri="{9D8B030D-6E8A-4147-A177-3AD203B41FA5}">
                      <a16:colId xmlns:a16="http://schemas.microsoft.com/office/drawing/2014/main" val="457802102"/>
                    </a:ext>
                  </a:extLst>
                </a:gridCol>
                <a:gridCol w="2538437">
                  <a:extLst>
                    <a:ext uri="{9D8B030D-6E8A-4147-A177-3AD203B41FA5}">
                      <a16:colId xmlns:a16="http://schemas.microsoft.com/office/drawing/2014/main" val="3021571410"/>
                    </a:ext>
                  </a:extLst>
                </a:gridCol>
                <a:gridCol w="1858926">
                  <a:extLst>
                    <a:ext uri="{9D8B030D-6E8A-4147-A177-3AD203B41FA5}">
                      <a16:colId xmlns:a16="http://schemas.microsoft.com/office/drawing/2014/main" val="3188002823"/>
                    </a:ext>
                  </a:extLst>
                </a:gridCol>
                <a:gridCol w="1858926">
                  <a:extLst>
                    <a:ext uri="{9D8B030D-6E8A-4147-A177-3AD203B41FA5}">
                      <a16:colId xmlns:a16="http://schemas.microsoft.com/office/drawing/2014/main" val="149569742"/>
                    </a:ext>
                  </a:extLst>
                </a:gridCol>
                <a:gridCol w="1858926">
                  <a:extLst>
                    <a:ext uri="{9D8B030D-6E8A-4147-A177-3AD203B41FA5}">
                      <a16:colId xmlns:a16="http://schemas.microsoft.com/office/drawing/2014/main" val="248964"/>
                    </a:ext>
                  </a:extLst>
                </a:gridCol>
              </a:tblGrid>
              <a:tr h="313033"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Projekt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Iskola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Felkészítő tanár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Csapat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Technológia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101914"/>
                  </a:ext>
                </a:extLst>
              </a:tr>
              <a:tr h="514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2019-2020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Csapatépítő mobil játék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Dunakeszi Radnóti Miklós Gimnázium</a:t>
                      </a:r>
                      <a:endParaRPr lang="en-HU" sz="9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Lutter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András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Pósfay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Benedek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Kovács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András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Csutora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Márton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app (natív), Java (backend), PostgreSQL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988425"/>
                  </a:ext>
                </a:extLst>
              </a:tr>
              <a:tr h="527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2019-2020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Interneten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keresztül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elérhető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multiplayer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amőba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játék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Kaposvári Táncsics Mihály Gimnázium</a:t>
                      </a:r>
                      <a:endParaRPr lang="en-HU" sz="9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Raskoványi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Miklós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Kiss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Tamás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Albrecht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Bálint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Berekméri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Barna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Horváth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Bálint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Osztopáni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Kristóf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070293"/>
                  </a:ext>
                </a:extLst>
              </a:tr>
              <a:tr h="6592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2019-2020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</a:t>
                      </a: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-kréta alternatív kliens alkalmazás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BMSZC Neumann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János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Informatikai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Technikum</a:t>
                      </a:r>
                      <a:r>
                        <a:rPr lang="en-HU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Budapest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Répásné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Babucs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Hajnalka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Bilik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André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Márk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Fekete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Máté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Zsár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Dániel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Orosi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Ferenc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app (natív)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260633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2019-2020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Multiplayer videójáték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ELTE Bolyai János Gyakorló Általános Iskola és Gimnázium,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Szombathely</a:t>
                      </a:r>
                      <a:endParaRPr lang="en-HU" sz="9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Dobre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Norbert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Szabó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Bence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Zsolt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Varga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Tibor,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Szatmári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Soma, Bokor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Levente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Szilvágyi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Dániel</a:t>
                      </a:r>
                      <a:endParaRPr lang="en-GB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C++, Unreal engine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4687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2020-2021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Nap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életciklusát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bemutató</a:t>
                      </a:r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alkalmazás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BMSZC Neumann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János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Informatikai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Technikum</a:t>
                      </a:r>
                      <a:r>
                        <a:rPr lang="en-HU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Budapest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Répásné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Babucs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Hajnalka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Horváth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Gergely, Nagy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Gábor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Kiss Kinga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Android app (Flutter)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6421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2021-2022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Bevásárlást támogató okoshűtő alkalmazás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BMSZC Bolyai János Műszaki Technikum és Kollégium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Fülöp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Márta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Ceglédi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Zente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Havai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Csongor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Gerencséri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Huba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Python, 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897829"/>
                  </a:ext>
                </a:extLst>
              </a:tr>
              <a:tr h="5147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2021-2022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ChatBot AI alkalmazás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BMSZC Bolyai János Műszaki Technikum és Kollégium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Fülöp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Márta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Aujeszky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Péter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Forrás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Márk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Keller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Bálint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Krisztián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Webes alkalmazás (Python, Django)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3790463"/>
                  </a:ext>
                </a:extLst>
              </a:tr>
              <a:tr h="5274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2021-2022</a:t>
                      </a:r>
                    </a:p>
                    <a:p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Továbbgondolt akasztófa játék webre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Kaposvári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Táncsics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Mihály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Gimnázium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Raskoványi</a:t>
                      </a:r>
                      <a:r>
                        <a:rPr lang="en-GB" sz="900" b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Miklós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Kiss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Péter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Csizmadia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Dorián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Bíró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László,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Tóth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Dávid</a:t>
                      </a:r>
                      <a:r>
                        <a:rPr lang="en-GB" sz="9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Kelemen </a:t>
                      </a:r>
                      <a:r>
                        <a:rPr lang="en-GB" sz="90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Ákos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</a:t>
                      </a:r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ebes alkalmazás (PHP)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702197"/>
                  </a:ext>
                </a:extLst>
              </a:tr>
              <a:tr h="527438"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2022-2023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Web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Alapú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Chat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Alkalmazás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Kaposvári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Táncsics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Mihály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Gimnázium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Raskoványi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Miklós</a:t>
                      </a:r>
                      <a:endParaRPr lang="en-GB" sz="900" b="0" i="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Kovács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Ágnes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Magyarcsik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Dávid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Nagy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Balázs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Levente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Török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Zsombor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Tóth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Dávid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,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Kis</a:t>
                      </a:r>
                      <a:r>
                        <a:rPr lang="en-GB" sz="900" b="0" i="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900" b="0" i="0" kern="1200" dirty="0" err="1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Péter</a:t>
                      </a:r>
                      <a:endParaRPr lang="en-HU" sz="9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HU" sz="9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Webes alkalmazás (Java)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7527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9623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000">
        <p:fade/>
      </p:transition>
    </mc:Choice>
    <mc:Fallback>
      <p:transition spd="med" advClick="0" advTm="9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1E1740"/>
            </a:gs>
            <a:gs pos="75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82" y="2243596"/>
            <a:ext cx="9090036" cy="252501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9A2D07E2-724C-1A1E-1338-37123F5D737E}"/>
              </a:ext>
            </a:extLst>
          </p:cNvPr>
          <p:cNvSpPr txBox="1">
            <a:spLocks/>
          </p:cNvSpPr>
          <p:nvPr/>
        </p:nvSpPr>
        <p:spPr>
          <a:xfrm>
            <a:off x="838198" y="36733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Nyílt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teszt</a:t>
            </a:r>
            <a:r>
              <a:rPr lang="en-US" sz="2000" i="1" spc="3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 </a:t>
            </a:r>
            <a:r>
              <a:rPr lang="en-US" sz="2000" i="1" spc="300" dirty="0" err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ea typeface="ADLaM Display" panose="02010000000000000000" pitchFamily="2" charset="0"/>
                <a:cs typeface="Baloo Tamma 2" pitchFamily="2" charset="-18"/>
              </a:rPr>
              <a:t>verzió</a:t>
            </a:r>
            <a:endParaRPr lang="hu-HU" sz="2000" i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-18"/>
              <a:ea typeface="ADLaM Display" panose="02010000000000000000" pitchFamily="2" charset="0"/>
              <a:cs typeface="Baloo Tamma 2" pitchFamily="2" charset="-18"/>
            </a:endParaRPr>
          </a:p>
        </p:txBody>
      </p:sp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DA746E8D-BCE4-254A-4318-AE1D6B55F94D}"/>
              </a:ext>
            </a:extLst>
          </p:cNvPr>
          <p:cNvSpPr txBox="1"/>
          <p:nvPr/>
        </p:nvSpPr>
        <p:spPr>
          <a:xfrm>
            <a:off x="2846974" y="2173404"/>
            <a:ext cx="649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5400" spc="600" dirty="0">
                <a:solidFill>
                  <a:srgbClr val="615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 ExtraBold" pitchFamily="2" charset="-18"/>
                <a:cs typeface="Baloo Tamma 2 ExtraBold" pitchFamily="2" charset="-18"/>
              </a:rPr>
              <a:t>BEMUTATKOZIK</a:t>
            </a:r>
          </a:p>
        </p:txBody>
      </p:sp>
    </p:spTree>
    <p:extLst>
      <p:ext uri="{BB962C8B-B14F-4D97-AF65-F5344CB8AC3E}">
        <p14:creationId xmlns:p14="http://schemas.microsoft.com/office/powerpoint/2010/main" val="2161169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rgbClr val="1E1740"/>
            </a:gs>
            <a:gs pos="75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zöveg, képernyőkép, szoftver, Számítógépes ikon látható&#10;&#10;Automatikusan generált leírás">
            <a:extLst>
              <a:ext uri="{FF2B5EF4-FFF2-40B4-BE49-F238E27FC236}">
                <a16:creationId xmlns:a16="http://schemas.microsoft.com/office/drawing/2014/main" id="{2C14A921-E19E-C733-E7DA-9877A9A960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9067536" y="1341967"/>
            <a:ext cx="2627027" cy="505883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8" name="Kép 7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41ACD34D-69D4-361B-0814-3E3B59CF7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6231302" y="1341967"/>
            <a:ext cx="2626909" cy="505883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" name="Kép 9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26122441-EECD-BA83-064E-C58EDE340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3394950" y="1341967"/>
            <a:ext cx="2627027" cy="505883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3" name="Kép 12" descr="A képen szöveg, képernyőkép, szoftver, Operációs rendszer látható&#10;&#10;Automatikusan generált leírás">
            <a:extLst>
              <a:ext uri="{FF2B5EF4-FFF2-40B4-BE49-F238E27FC236}">
                <a16:creationId xmlns:a16="http://schemas.microsoft.com/office/drawing/2014/main" id="{3904498B-C171-9523-0595-1ADC8652A1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 b="3238"/>
          <a:stretch/>
        </p:blipFill>
        <p:spPr>
          <a:xfrm>
            <a:off x="556758" y="1341967"/>
            <a:ext cx="2627027" cy="5058833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4" name="Kép 3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3F1E8DDF-3F76-D684-6761-F2B4B2359B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76" y="77338"/>
            <a:ext cx="4828047" cy="1341124"/>
          </a:xfrm>
          <a:prstGeom prst="rect">
            <a:avLst/>
          </a:prstGeom>
        </p:spPr>
      </p:pic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7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1E1740"/>
            </a:gs>
            <a:gs pos="9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A7CDB2-34DF-5898-67FB-BE0C6871EF25}"/>
              </a:ext>
            </a:extLst>
          </p:cNvPr>
          <p:cNvSpPr txBox="1">
            <a:spLocks/>
          </p:cNvSpPr>
          <p:nvPr/>
        </p:nvSpPr>
        <p:spPr>
          <a:xfrm>
            <a:off x="1344751" y="2411550"/>
            <a:ext cx="4936940" cy="19070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Projektünk egy </a:t>
            </a:r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telefonos</a:t>
            </a: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 </a:t>
            </a:r>
            <a:r>
              <a:rPr lang="hu-HU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iskolai tervező alkalmazás</a:t>
            </a:r>
            <a:r>
              <a:rPr lang="hu-HU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, melyben a felhasználó rögzíthet</a:t>
            </a:r>
          </a:p>
        </p:txBody>
      </p:sp>
      <p:sp>
        <p:nvSpPr>
          <p:cNvPr id="6" name="Hatszög 5">
            <a:extLst>
              <a:ext uri="{FF2B5EF4-FFF2-40B4-BE49-F238E27FC236}">
                <a16:creationId xmlns:a16="http://schemas.microsoft.com/office/drawing/2014/main" id="{12024165-2856-F8AB-113E-8AB096F4FCA6}"/>
              </a:ext>
            </a:extLst>
          </p:cNvPr>
          <p:cNvSpPr/>
          <p:nvPr/>
        </p:nvSpPr>
        <p:spPr>
          <a:xfrm rot="16200000">
            <a:off x="6474343" y="3819917"/>
            <a:ext cx="1369829" cy="1199864"/>
          </a:xfrm>
          <a:prstGeom prst="hexagon">
            <a:avLst/>
          </a:prstGeom>
          <a:solidFill>
            <a:srgbClr val="4868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200" dirty="0">
              <a:latin typeface="Century Gothic" panose="020B0502020202020204" pitchFamily="34" charset="0"/>
            </a:endParaRPr>
          </a:p>
        </p:txBody>
      </p:sp>
      <p:sp>
        <p:nvSpPr>
          <p:cNvPr id="7" name="Hatszög 6">
            <a:extLst>
              <a:ext uri="{FF2B5EF4-FFF2-40B4-BE49-F238E27FC236}">
                <a16:creationId xmlns:a16="http://schemas.microsoft.com/office/drawing/2014/main" id="{B861E44E-F8EF-4C45-372E-851FBBFA7D48}"/>
              </a:ext>
            </a:extLst>
          </p:cNvPr>
          <p:cNvSpPr/>
          <p:nvPr/>
        </p:nvSpPr>
        <p:spPr>
          <a:xfrm rot="16200000">
            <a:off x="7118577" y="2684863"/>
            <a:ext cx="1369829" cy="1199864"/>
          </a:xfrm>
          <a:prstGeom prst="hexagon">
            <a:avLst/>
          </a:prstGeom>
          <a:solidFill>
            <a:srgbClr val="A846D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8" name="Hatszög 7">
            <a:extLst>
              <a:ext uri="{FF2B5EF4-FFF2-40B4-BE49-F238E27FC236}">
                <a16:creationId xmlns:a16="http://schemas.microsoft.com/office/drawing/2014/main" id="{C5D89E43-B644-FA26-B4CC-A7737BB4051C}"/>
              </a:ext>
            </a:extLst>
          </p:cNvPr>
          <p:cNvSpPr/>
          <p:nvPr/>
        </p:nvSpPr>
        <p:spPr>
          <a:xfrm rot="16200000">
            <a:off x="9042944" y="3824676"/>
            <a:ext cx="1369829" cy="1199863"/>
          </a:xfrm>
          <a:prstGeom prst="hexagon">
            <a:avLst/>
          </a:prstGeom>
          <a:solidFill>
            <a:srgbClr val="9B17F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Hatszög 8">
            <a:extLst>
              <a:ext uri="{FF2B5EF4-FFF2-40B4-BE49-F238E27FC236}">
                <a16:creationId xmlns:a16="http://schemas.microsoft.com/office/drawing/2014/main" id="{1590707F-5AE5-BE13-D917-051A6622BFFD}"/>
              </a:ext>
            </a:extLst>
          </p:cNvPr>
          <p:cNvSpPr/>
          <p:nvPr/>
        </p:nvSpPr>
        <p:spPr>
          <a:xfrm rot="16200000">
            <a:off x="8400808" y="2687037"/>
            <a:ext cx="1369829" cy="1199864"/>
          </a:xfrm>
          <a:prstGeom prst="hexagon">
            <a:avLst/>
          </a:prstGeom>
          <a:solidFill>
            <a:srgbClr val="1B99F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97A3D24A-BF91-1CC5-0280-29BBFCCD51EF}"/>
              </a:ext>
            </a:extLst>
          </p:cNvPr>
          <p:cNvSpPr txBox="1"/>
          <p:nvPr/>
        </p:nvSpPr>
        <p:spPr>
          <a:xfrm>
            <a:off x="6524591" y="424906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Órarendet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4B2C6E2-64E0-6C4B-29D8-55CE56BB19F8}"/>
              </a:ext>
            </a:extLst>
          </p:cNvPr>
          <p:cNvSpPr txBox="1"/>
          <p:nvPr/>
        </p:nvSpPr>
        <p:spPr>
          <a:xfrm>
            <a:off x="9009466" y="4255148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Beadandót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0731351-5829-718D-C590-18DB4C9232A6}"/>
              </a:ext>
            </a:extLst>
          </p:cNvPr>
          <p:cNvSpPr txBox="1"/>
          <p:nvPr/>
        </p:nvSpPr>
        <p:spPr>
          <a:xfrm>
            <a:off x="7089538" y="2974496"/>
            <a:ext cx="142790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Házi</a:t>
            </a:r>
          </a:p>
          <a:p>
            <a:pPr algn="ctr"/>
            <a:r>
              <a:rPr lang="hu-HU" sz="190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feladatokat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BFDC151-4314-2A61-DEBF-FE9019F71B6D}"/>
              </a:ext>
            </a:extLst>
          </p:cNvPr>
          <p:cNvSpPr txBox="1"/>
          <p:nvPr/>
        </p:nvSpPr>
        <p:spPr>
          <a:xfrm>
            <a:off x="8220003" y="2996189"/>
            <a:ext cx="171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Délutáni </a:t>
            </a:r>
          </a:p>
          <a:p>
            <a:pPr algn="ctr"/>
            <a:r>
              <a:rPr lang="hu-HU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teendőket</a:t>
            </a:r>
          </a:p>
        </p:txBody>
      </p:sp>
      <p:sp>
        <p:nvSpPr>
          <p:cNvPr id="15" name="Hatszög 14">
            <a:extLst>
              <a:ext uri="{FF2B5EF4-FFF2-40B4-BE49-F238E27FC236}">
                <a16:creationId xmlns:a16="http://schemas.microsoft.com/office/drawing/2014/main" id="{24352534-FAAB-CA40-0762-08F9F8952626}"/>
              </a:ext>
            </a:extLst>
          </p:cNvPr>
          <p:cNvSpPr/>
          <p:nvPr/>
        </p:nvSpPr>
        <p:spPr>
          <a:xfrm rot="16200000">
            <a:off x="7759692" y="3819916"/>
            <a:ext cx="1369829" cy="1199863"/>
          </a:xfrm>
          <a:prstGeom prst="hexagon">
            <a:avLst/>
          </a:prstGeom>
          <a:solidFill>
            <a:srgbClr val="674BFD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2C6D799-335F-C024-9E28-290C59302C10}"/>
              </a:ext>
            </a:extLst>
          </p:cNvPr>
          <p:cNvSpPr txBox="1"/>
          <p:nvPr/>
        </p:nvSpPr>
        <p:spPr>
          <a:xfrm>
            <a:off x="7730653" y="4259849"/>
            <a:ext cx="142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950" b="1" spc="-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-18"/>
                <a:cs typeface="Baloo Tamma 2" pitchFamily="2" charset="-18"/>
              </a:rPr>
              <a:t>Dolgozatot</a:t>
            </a:r>
          </a:p>
        </p:txBody>
      </p:sp>
      <p:pic>
        <p:nvPicPr>
          <p:cNvPr id="17" name="Kép 16" descr="A képen Grafika, tervezés látható&#10;&#10;Automatikusan generált leírás">
            <a:extLst>
              <a:ext uri="{FF2B5EF4-FFF2-40B4-BE49-F238E27FC236}">
                <a16:creationId xmlns:a16="http://schemas.microsoft.com/office/drawing/2014/main" id="{6A824C58-8D42-DCB3-6504-B73D376E975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67031">
            <a:off x="3142471" y="3483088"/>
            <a:ext cx="3012343" cy="30123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25400"/>
          </a:effectLst>
        </p:spPr>
      </p:pic>
      <p:grpSp>
        <p:nvGrpSpPr>
          <p:cNvPr id="18" name="Csoportba foglalás 17">
            <a:extLst>
              <a:ext uri="{FF2B5EF4-FFF2-40B4-BE49-F238E27FC236}">
                <a16:creationId xmlns:a16="http://schemas.microsoft.com/office/drawing/2014/main" id="{25A5718A-5DA6-7AF3-C756-0BFDB5D57844}"/>
              </a:ext>
            </a:extLst>
          </p:cNvPr>
          <p:cNvGrpSpPr/>
          <p:nvPr/>
        </p:nvGrpSpPr>
        <p:grpSpPr>
          <a:xfrm>
            <a:off x="1616766" y="959935"/>
            <a:ext cx="9160578" cy="1038613"/>
            <a:chOff x="2040822" y="557211"/>
            <a:chExt cx="9160578" cy="1038613"/>
          </a:xfrm>
        </p:grpSpPr>
        <p:pic>
          <p:nvPicPr>
            <p:cNvPr id="19" name="Kép 18" descr="A képen Betűtípus, Grafika, Grafikus tervezés, tervezés látható&#10;&#10;Automatikusan generált leírás">
              <a:extLst>
                <a:ext uri="{FF2B5EF4-FFF2-40B4-BE49-F238E27FC236}">
                  <a16:creationId xmlns:a16="http://schemas.microsoft.com/office/drawing/2014/main" id="{BD545A9D-0F36-D1CD-C554-0A4FBA25B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0822" y="557211"/>
              <a:ext cx="3739006" cy="1038613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9C0A70DC-BCDA-CB5D-EF88-30FC7A48810E}"/>
                </a:ext>
              </a:extLst>
            </p:cNvPr>
            <p:cNvSpPr txBox="1"/>
            <p:nvPr/>
          </p:nvSpPr>
          <p:spPr>
            <a:xfrm>
              <a:off x="5419344" y="814907"/>
              <a:ext cx="57820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- „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a</a:t>
              </a:r>
              <a:r>
                <a:rPr lang="hu-HU" sz="28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 </a:t>
              </a:r>
              <a:r>
                <a:rPr lang="hu-HU" sz="2800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</a:rPr>
                <a:t>feledhetetlen siker útján”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383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1E1740"/>
            </a:gs>
            <a:gs pos="90000">
              <a:srgbClr val="312976"/>
            </a:gs>
          </a:gsLst>
          <a:lin ang="21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 descr="A képen Grafika, Grafikus tervezés, embléma, Betűtípus látható&#10;&#10;Automatikusan generált leírás">
            <a:extLst>
              <a:ext uri="{FF2B5EF4-FFF2-40B4-BE49-F238E27FC236}">
                <a16:creationId xmlns:a16="http://schemas.microsoft.com/office/drawing/2014/main" id="{2FBDABBB-1747-2E96-B30C-FF7E73531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569" y="5543550"/>
            <a:ext cx="1677988" cy="1677988"/>
          </a:xfrm>
          <a:prstGeom prst="rect">
            <a:avLst/>
          </a:prstGeom>
        </p:spPr>
      </p:pic>
      <p:pic>
        <p:nvPicPr>
          <p:cNvPr id="21" name="Kép 20" descr="A képen szöveg, képernyőkép, Kommunikációs eszköz, Mobileszköz látható&#10;&#10;Automatikusan generált leírás">
            <a:extLst>
              <a:ext uri="{FF2B5EF4-FFF2-40B4-BE49-F238E27FC236}">
                <a16:creationId xmlns:a16="http://schemas.microsoft.com/office/drawing/2014/main" id="{F2CFFEB8-0D8A-465E-B046-27C2D9A7E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43" y="1794510"/>
            <a:ext cx="2704094" cy="48795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Kép 21" descr="A képen szöveg, Kommunikációs eszköz, Mobileszköz, Mobiltelefon látható&#10;&#10;Automatikusan generált leírás">
            <a:extLst>
              <a:ext uri="{FF2B5EF4-FFF2-40B4-BE49-F238E27FC236}">
                <a16:creationId xmlns:a16="http://schemas.microsoft.com/office/drawing/2014/main" id="{8F0B9EC6-54F3-4B27-8F7E-9E5E18F84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96" y="1128349"/>
            <a:ext cx="3073261" cy="554568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Kép 25" descr="A képen Betűtípus, Grafika, Grafikus tervezés, tervezés látható&#10;&#10;Automatikusan generált leírás">
            <a:extLst>
              <a:ext uri="{FF2B5EF4-FFF2-40B4-BE49-F238E27FC236}">
                <a16:creationId xmlns:a16="http://schemas.microsoft.com/office/drawing/2014/main" id="{A10166EB-7753-455C-A6FC-F725FA395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572" y="-249260"/>
            <a:ext cx="6832856" cy="18980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BCD414B1-8B12-1272-C1B7-055C20671C23}"/>
              </a:ext>
            </a:extLst>
          </p:cNvPr>
          <p:cNvSpPr txBox="1"/>
          <p:nvPr/>
        </p:nvSpPr>
        <p:spPr>
          <a:xfrm>
            <a:off x="5036512" y="4958775"/>
            <a:ext cx="7980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loo Tamma 2" pitchFamily="2" charset="0"/>
                <a:cs typeface="Baloo Tamma 2" pitchFamily="2" charset="0"/>
              </a:rPr>
              <a:t>classmate.hype.cool</a:t>
            </a:r>
            <a:endParaRPr lang="hu-HU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loo Tamma 2" pitchFamily="2" charset="0"/>
              <a:cs typeface="Baloo Tamma 2" pitchFamily="2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E7D5F2F-4967-F85A-CAB0-7BD71F5FC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583" y="2350853"/>
            <a:ext cx="2857500" cy="2857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62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0">
        <p:fade/>
      </p:transition>
    </mc:Choice>
    <mc:Fallback>
      <p:transition spd="med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386</Words>
  <Application>Microsoft Office PowerPoint</Application>
  <PresentationFormat>Szélesvásznú</PresentationFormat>
  <Paragraphs>98</Paragraphs>
  <Slides>10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20" baseType="lpstr">
      <vt:lpstr>Aptos</vt:lpstr>
      <vt:lpstr>Arial</vt:lpstr>
      <vt:lpstr>Baloo Tamma 2</vt:lpstr>
      <vt:lpstr>Baloo Tamma 2 ExtraBold</vt:lpstr>
      <vt:lpstr>Calibri</vt:lpstr>
      <vt:lpstr>Calibri Light</vt:lpstr>
      <vt:lpstr>Century Gothic</vt:lpstr>
      <vt:lpstr>Public Sans</vt:lpstr>
      <vt:lpstr>Verdana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Webes felület (ÚJ!)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Bemutatkozik:</dc:title>
  <dc:creator>Dávid Tóth</dc:creator>
  <cp:lastModifiedBy>Dávid Tóth</cp:lastModifiedBy>
  <cp:revision>72</cp:revision>
  <dcterms:created xsi:type="dcterms:W3CDTF">2024-01-16T17:59:05Z</dcterms:created>
  <dcterms:modified xsi:type="dcterms:W3CDTF">2024-01-26T15:18:17Z</dcterms:modified>
</cp:coreProperties>
</file>